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DM Sans Bold" charset="1" panose="000000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" charset="1" panose="00000500000000000000"/>
      <p:regular r:id="rId23"/>
    </p:embeddedFont>
    <p:embeddedFont>
      <p:font typeface="DM Sans" charset="1" panose="00000000000000000000"/>
      <p:regular r:id="rId24"/>
    </p:embeddedFont>
    <p:embeddedFont>
      <p:font typeface="Open Sans Extra Bold" charset="1" panose="020B0906030804020204"/>
      <p:regular r:id="rId25"/>
    </p:embeddedFont>
    <p:embeddedFont>
      <p:font typeface="Glacial Indifference Bold" charset="1" panose="00000800000000000000"/>
      <p:regular r:id="rId26"/>
    </p:embeddedFont>
    <p:embeddedFont>
      <p:font typeface="Glacial Indifference" charset="1" panose="00000000000000000000"/>
      <p:regular r:id="rId27"/>
    </p:embeddedFont>
    <p:embeddedFont>
      <p:font typeface="Chewy" charset="1" panose="02000000000000000000"/>
      <p:regular r:id="rId28"/>
    </p:embeddedFont>
    <p:embeddedFont>
      <p:font typeface="Montserrat Light" charset="1" panose="000004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81.png" Type="http://schemas.openxmlformats.org/officeDocument/2006/relationships/image"/><Relationship Id="rId12" Target="../media/image82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83.png" Type="http://schemas.openxmlformats.org/officeDocument/2006/relationships/image"/><Relationship Id="rId18" Target="../media/image84.svg" Type="http://schemas.openxmlformats.org/officeDocument/2006/relationships/image"/><Relationship Id="rId2" Target="../media/image1.pn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85.png" Type="http://schemas.openxmlformats.org/officeDocument/2006/relationships/image"/><Relationship Id="rId34" Target="../media/image86.svg" Type="http://schemas.openxmlformats.org/officeDocument/2006/relationships/image"/><Relationship Id="rId35" Target="../media/image32.png" Type="http://schemas.openxmlformats.org/officeDocument/2006/relationships/image"/><Relationship Id="rId36" Target="../media/image33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87.png" Type="http://schemas.openxmlformats.org/officeDocument/2006/relationships/image"/><Relationship Id="rId2" Target="../media/image1.png" Type="http://schemas.openxmlformats.org/officeDocument/2006/relationships/image"/><Relationship Id="rId20" Target="../media/image88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85.png" Type="http://schemas.openxmlformats.org/officeDocument/2006/relationships/image"/><Relationship Id="rId34" Target="../media/image86.svg" Type="http://schemas.openxmlformats.org/officeDocument/2006/relationships/image"/><Relationship Id="rId35" Target="../media/image32.png" Type="http://schemas.openxmlformats.org/officeDocument/2006/relationships/image"/><Relationship Id="rId36" Target="../media/image33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jpe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jpe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jpe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5239">
            <a:off x="4916774" y="851439"/>
            <a:ext cx="8089427" cy="9248398"/>
          </a:xfrm>
          <a:custGeom>
            <a:avLst/>
            <a:gdLst/>
            <a:ahLst/>
            <a:cxnLst/>
            <a:rect r="r" b="b" t="t" l="l"/>
            <a:pathLst>
              <a:path h="9248398" w="8089427">
                <a:moveTo>
                  <a:pt x="0" y="0"/>
                </a:moveTo>
                <a:lnTo>
                  <a:pt x="8089427" y="0"/>
                </a:lnTo>
                <a:lnTo>
                  <a:pt x="8089427" y="9248398"/>
                </a:lnTo>
                <a:lnTo>
                  <a:pt x="0" y="9248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38935" y="885521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80"/>
                </a:lnTo>
                <a:lnTo>
                  <a:pt x="0" y="28635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344092" y="2576219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2"/>
                </a:lnTo>
                <a:lnTo>
                  <a:pt x="0" y="357554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322512">
            <a:off x="14475427" y="8020004"/>
            <a:ext cx="2248411" cy="4114800"/>
          </a:xfrm>
          <a:custGeom>
            <a:avLst/>
            <a:gdLst/>
            <a:ahLst/>
            <a:cxnLst/>
            <a:rect r="r" b="b" t="t" l="l"/>
            <a:pathLst>
              <a:path h="4114800" w="2248411">
                <a:moveTo>
                  <a:pt x="0" y="0"/>
                </a:moveTo>
                <a:lnTo>
                  <a:pt x="2248411" y="0"/>
                </a:lnTo>
                <a:lnTo>
                  <a:pt x="22484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100419" y="3836421"/>
            <a:ext cx="8488825" cy="128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b="true" sz="1011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RoleBook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39413" y="5964004"/>
            <a:ext cx="7262968" cy="96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2"/>
              </a:lnSpc>
            </a:pPr>
            <a:r>
              <a:rPr lang="en-US" b="true" sz="3762" spc="-7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Ultimate Classroom Management System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37921" y="7486764"/>
            <a:ext cx="2612159" cy="1606973"/>
            <a:chOff x="0" y="0"/>
            <a:chExt cx="3482878" cy="214263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76200"/>
              <a:ext cx="3482878" cy="1133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1"/>
                </a:lnSpc>
              </a:pPr>
              <a:r>
                <a:rPr lang="en-US" b="true" sz="3369" spc="-84">
                  <a:solidFill>
                    <a:srgbClr val="8B61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Team members: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75565"/>
              <a:ext cx="3482878" cy="967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283972" indent="-141986" lvl="1">
                <a:lnSpc>
                  <a:spcPts val="1446"/>
                </a:lnSpc>
                <a:buFont typeface="Arial"/>
                <a:buChar char="•"/>
              </a:pPr>
              <a:r>
                <a:rPr lang="en-US" sz="1315" spc="10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MIRIAM BERG </a:t>
              </a:r>
            </a:p>
            <a:p>
              <a:pPr algn="ctr" marL="283972" indent="-141986" lvl="1">
                <a:lnSpc>
                  <a:spcPts val="1446"/>
                </a:lnSpc>
                <a:buFont typeface="Arial"/>
                <a:buChar char="•"/>
              </a:pPr>
              <a:r>
                <a:rPr lang="en-US" sz="1315" spc="10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BRACHA DRILLICK</a:t>
              </a:r>
            </a:p>
            <a:p>
              <a:pPr algn="ctr" marL="283972" indent="-141986" lvl="1">
                <a:lnSpc>
                  <a:spcPts val="1446"/>
                </a:lnSpc>
                <a:buFont typeface="Arial"/>
                <a:buChar char="•"/>
              </a:pPr>
              <a:r>
                <a:rPr lang="en-US" sz="1315" spc="10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MINNIE EISENSTEIN</a:t>
              </a:r>
            </a:p>
            <a:p>
              <a:pPr algn="ctr" marL="283972" indent="-141986" lvl="1">
                <a:lnSpc>
                  <a:spcPts val="1446"/>
                </a:lnSpc>
                <a:buFont typeface="Arial"/>
                <a:buChar char="•"/>
              </a:pPr>
              <a:r>
                <a:rPr lang="en-US" sz="1315" spc="10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DINA SITTNER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95369">
            <a:off x="640889" y="3518374"/>
            <a:ext cx="7567145" cy="2582288"/>
          </a:xfrm>
          <a:custGeom>
            <a:avLst/>
            <a:gdLst/>
            <a:ahLst/>
            <a:cxnLst/>
            <a:rect r="r" b="b" t="t" l="l"/>
            <a:pathLst>
              <a:path h="2582288" w="7567145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67023" y="2778732"/>
            <a:ext cx="4714875" cy="4114800"/>
          </a:xfrm>
          <a:custGeom>
            <a:avLst/>
            <a:gdLst/>
            <a:ahLst/>
            <a:cxnLst/>
            <a:rect r="r" b="b" t="t" l="l"/>
            <a:pathLst>
              <a:path h="4114800" w="4714875">
                <a:moveTo>
                  <a:pt x="0" y="0"/>
                </a:moveTo>
                <a:lnTo>
                  <a:pt x="4714875" y="0"/>
                </a:lnTo>
                <a:lnTo>
                  <a:pt x="4714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24901" y="761053"/>
            <a:ext cx="8320875" cy="280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7"/>
              </a:lnSpc>
            </a:pPr>
            <a:r>
              <a:rPr lang="en-US" b="true" sz="749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Ensuring Security and Role-Based Access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2822" y="3539119"/>
            <a:ext cx="9574197" cy="632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oleBook is designed with robust security to ensure appropriate access for teachers and students. Key security measures include: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Separate Views for Teachers and Students:</a:t>
            </a:r>
          </a:p>
          <a:p>
            <a:pPr algn="l"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Teachers: Access tools to manage assignments, grades, attendance, and student records.</a:t>
            </a:r>
          </a:p>
          <a:p>
            <a:pPr algn="l"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Students: Restricted to viewing their grades, attendance, and performance without the ability to modify any data.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Secure Login System:</a:t>
            </a:r>
          </a:p>
          <a:p>
            <a:pPr algn="l"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Each user has a unique ID and password.</a:t>
            </a:r>
          </a:p>
          <a:p>
            <a:pPr algn="l"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Teachers and students must log in with their credentials to access their respective views.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Password Management:</a:t>
            </a:r>
          </a:p>
          <a:p>
            <a:pPr algn="l"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Teachers and students can change their passwords within the system for enhanced security.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Integrity:</a:t>
            </a:r>
          </a:p>
          <a:p>
            <a:pPr algn="l"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Students cannot access or modify other students’ information.</a:t>
            </a:r>
          </a:p>
          <a:p>
            <a:pPr algn="l" marL="863598" indent="-287866" lvl="2">
              <a:lnSpc>
                <a:spcPts val="2699"/>
              </a:lnSpc>
              <a:spcBef>
                <a:spcPct val="0"/>
              </a:spcBef>
              <a:buFont typeface="Arial"/>
              <a:buChar char="⚬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Teacher View is protected by an additional layer of control, preventing unauthorized access.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72061" y="1025292"/>
            <a:ext cx="5587239" cy="2662922"/>
            <a:chOff x="0" y="0"/>
            <a:chExt cx="2065940" cy="9846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72061" y="3808631"/>
            <a:ext cx="5587239" cy="2662922"/>
            <a:chOff x="0" y="0"/>
            <a:chExt cx="2065940" cy="9846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72061" y="6595378"/>
            <a:ext cx="5587239" cy="2662922"/>
            <a:chOff x="0" y="0"/>
            <a:chExt cx="2065940" cy="9846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809050"/>
            <a:ext cx="5587239" cy="2662922"/>
            <a:chOff x="0" y="0"/>
            <a:chExt cx="2065940" cy="9846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65940" cy="1041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 u="sng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Attendance Tracking</a:t>
              </a: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Easily manage student attendance with the ability to record daily attendance, view attendance by date, excuse absences, and calculate attendance grades, seamlessly integrated into the grading system.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812039"/>
            <a:ext cx="5587239" cy="2662922"/>
            <a:chOff x="0" y="0"/>
            <a:chExt cx="2065940" cy="9846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065940" cy="1041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 u="sng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Averages</a:t>
              </a: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Automatically calculate and display class averages, assignment averages, and individual student averages, ensuring a clear view of overall performance.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6598786"/>
            <a:ext cx="5587239" cy="2662922"/>
            <a:chOff x="0" y="0"/>
            <a:chExt cx="2065940" cy="9846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7900054">
            <a:off x="7348622" y="2133028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2700000">
            <a:off x="10017119" y="214449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3209977">
            <a:off x="10288583" y="7446666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7866361">
            <a:off x="6905952" y="7562073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012238">
            <a:off x="7924448" y="6072615"/>
            <a:ext cx="1582822" cy="2896710"/>
          </a:xfrm>
          <a:custGeom>
            <a:avLst/>
            <a:gdLst/>
            <a:ahLst/>
            <a:cxnLst/>
            <a:rect r="r" b="b" t="t" l="l"/>
            <a:pathLst>
              <a:path h="2896710" w="1582822">
                <a:moveTo>
                  <a:pt x="0" y="0"/>
                </a:moveTo>
                <a:lnTo>
                  <a:pt x="1582822" y="0"/>
                </a:lnTo>
                <a:lnTo>
                  <a:pt x="1582822" y="2896710"/>
                </a:lnTo>
                <a:lnTo>
                  <a:pt x="0" y="2896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15954" y="347197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6995244" y="3808439"/>
            <a:ext cx="4219715" cy="17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838"/>
              </a:lnSpc>
              <a:spcBef>
                <a:spcPct val="0"/>
              </a:spcBef>
            </a:pPr>
            <a:r>
              <a:rPr lang="en-US" b="true" sz="704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highlights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9812" y="6990363"/>
            <a:ext cx="5145015" cy="175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u="sng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Behavior Tracking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Teachers can add personalized comments for students to track behavior and provide qualitative feedback, improving communication and accountability.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10285" y="1290711"/>
            <a:ext cx="4637300" cy="208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5"/>
              </a:lnSpc>
              <a:spcBef>
                <a:spcPct val="0"/>
              </a:spcBef>
            </a:pPr>
            <a:r>
              <a:rPr lang="en-US" b="true" sz="2397" u="sng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Weight-Based Grading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Grade calculations are based on customizable assignment weights (e.g., quizzes, tests, attendance), allowing flexibility to match your class's grading policies.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93888" y="4012462"/>
            <a:ext cx="4663751" cy="175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u="sng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Top and Lowest Marks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View the top-performing or weakest students in the class with just a few clicks, helping teachers identify trends and provide targeted support.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03118" y="6990363"/>
            <a:ext cx="4764953" cy="175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u="sng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Customized Reports for Students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Generate tailored reports showing a student's performance across assignments, attendance, and overall grades, enhancing transparency and engagement.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149746" y="4808944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52427" y="4847949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588593" y="4857014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77012" y="4808944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732501" y="1354989"/>
            <a:ext cx="8822997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software development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0771" y="5483356"/>
            <a:ext cx="2197323" cy="52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2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October 5, 2024 - Initial Planning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91699" y="5421443"/>
            <a:ext cx="2752301" cy="78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2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November 17, 2024 -   File System Implementation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832" y="6164713"/>
            <a:ext cx="2646492" cy="294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eld the first meeting to brainstorm ideas and establish communication protocols.</a:t>
            </a:r>
          </a:p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Agreed on RoleBook's primary goal: to serve as a teacher's personal grading system for managing a single class effectively.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285371" y="6419316"/>
            <a:ext cx="2732862" cy="23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egan integrating a file-based system for saving student data and reports.</a:t>
            </a:r>
          </a:p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Experimented with a more complex grading system resembling a school-wide solution.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390091" y="5483358"/>
            <a:ext cx="2533816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2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December 2, 2024 - Program Redesign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39004" y="6025323"/>
            <a:ext cx="2499177" cy="425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3054" indent="-156527" lvl="1">
              <a:lnSpc>
                <a:spcPts val="2261"/>
              </a:lnSpc>
              <a:buFont typeface="Arial"/>
              <a:buChar char="•"/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ealized file storage didn’t align with the real-time simplicity needed for a RoleBook program.</a:t>
            </a:r>
          </a:p>
          <a:p>
            <a:pPr algn="l" marL="313054" indent="-156527" lvl="1">
              <a:lnSpc>
                <a:spcPts val="2261"/>
              </a:lnSpc>
              <a:buFont typeface="Arial"/>
              <a:buChar char="•"/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Removed the admin view and refocused on the original goal: a user-friendly tool for a single teacher managing one class.</a:t>
            </a:r>
          </a:p>
          <a:p>
            <a:pPr algn="l" marL="313054" indent="-156527" lvl="1">
              <a:lnSpc>
                <a:spcPts val="2261"/>
              </a:lnSpc>
              <a:buFont typeface="Arial"/>
              <a:buChar char="•"/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Simplified RoleBook to eliminate file storage, opting for an efficient, non-persistent approach.</a:t>
            </a:r>
          </a:p>
          <a:p>
            <a:pPr algn="l">
              <a:lnSpc>
                <a:spcPts val="2128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400156" y="5550031"/>
            <a:ext cx="2557825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2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December 16, 2024 - Final Refinements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12400156" y="6153396"/>
            <a:ext cx="2646492" cy="412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Finalized key featu</a:t>
            </a: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 such as attendance tracking, student management, grading weights, and behavior comments.</a:t>
            </a:r>
          </a:p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Enhanced usability with intuitive menus for both Teacher and Student views.</a:t>
            </a:r>
          </a:p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Resolved merge conflicts and polished the overall functionality.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15605620" y="6419316"/>
            <a:ext cx="2646492" cy="353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Delive</a:t>
            </a: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 Rollbook as a robust, goal-oriented tool for teachers to manage their classrooms effectively.</a:t>
            </a:r>
          </a:p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Prepared for demonstration, emphasizing how Rollbook achieves simplicity and efficiency without unnecessary complexity.</a:t>
            </a:r>
          </a:p>
          <a:p>
            <a:pPr algn="l">
              <a:lnSpc>
                <a:spcPts val="2340"/>
              </a:lnSpc>
            </a:pPr>
          </a:p>
        </p:txBody>
      </p:sp>
      <p:grpSp>
        <p:nvGrpSpPr>
          <p:cNvPr name="Group 34" id="34"/>
          <p:cNvGrpSpPr/>
          <p:nvPr/>
        </p:nvGrpSpPr>
        <p:grpSpPr>
          <a:xfrm rot="0">
            <a:off x="16202225" y="4808944"/>
            <a:ext cx="502056" cy="550127"/>
            <a:chOff x="0" y="0"/>
            <a:chExt cx="812800" cy="89062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90623"/>
            </a:xfrm>
            <a:custGeom>
              <a:avLst/>
              <a:gdLst/>
              <a:ahLst/>
              <a:cxnLst/>
              <a:rect r="r" b="b" t="t" l="l"/>
              <a:pathLst>
                <a:path h="890623" w="812800">
                  <a:moveTo>
                    <a:pt x="406400" y="0"/>
                  </a:moveTo>
                  <a:lnTo>
                    <a:pt x="535715" y="303615"/>
                  </a:lnTo>
                  <a:lnTo>
                    <a:pt x="812800" y="445312"/>
                  </a:lnTo>
                  <a:lnTo>
                    <a:pt x="535715" y="587008"/>
                  </a:lnTo>
                  <a:lnTo>
                    <a:pt x="406400" y="890623"/>
                  </a:lnTo>
                  <a:lnTo>
                    <a:pt x="277085" y="587008"/>
                  </a:lnTo>
                  <a:lnTo>
                    <a:pt x="0" y="445312"/>
                  </a:lnTo>
                  <a:lnTo>
                    <a:pt x="277085" y="30361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190500" y="237315"/>
              <a:ext cx="431800" cy="44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5434621" y="5550031"/>
            <a:ext cx="2726097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2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December 30, 2024 - Project Completion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3932840" y="4823914"/>
            <a:ext cx="502056" cy="50205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068466" y="6150423"/>
            <a:ext cx="2732862" cy="323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</a:t>
            </a: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orporated client suggestions, such as adding password protection, tracking failing students, and enhancing user security.</a:t>
            </a:r>
          </a:p>
          <a:p>
            <a:pPr algn="l" marL="323850" indent="-161925" lvl="1">
              <a:lnSpc>
                <a:spcPts val="234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Initially explored adding file storage to save data and an admin view for multi-class functionality.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3068466" y="5483356"/>
            <a:ext cx="2732862" cy="52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2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November 6, 2024 - Feedback Integration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8772">
            <a:off x="13939002" y="5417051"/>
            <a:ext cx="4810180" cy="5499333"/>
          </a:xfrm>
          <a:custGeom>
            <a:avLst/>
            <a:gdLst/>
            <a:ahLst/>
            <a:cxnLst/>
            <a:rect r="r" b="b" t="t" l="l"/>
            <a:pathLst>
              <a:path h="5499333" w="4810180">
                <a:moveTo>
                  <a:pt x="0" y="0"/>
                </a:moveTo>
                <a:lnTo>
                  <a:pt x="4810179" y="0"/>
                </a:lnTo>
                <a:lnTo>
                  <a:pt x="4810179" y="5499333"/>
                </a:lnTo>
                <a:lnTo>
                  <a:pt x="0" y="5499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6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38935" y="885521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80"/>
                </a:lnTo>
                <a:lnTo>
                  <a:pt x="0" y="28635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4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56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51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344092" y="2576219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2"/>
                </a:lnTo>
                <a:lnTo>
                  <a:pt x="0" y="357554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6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39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959325" y="8337684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322512">
            <a:off x="14475427" y="8020004"/>
            <a:ext cx="2248411" cy="4114800"/>
          </a:xfrm>
          <a:custGeom>
            <a:avLst/>
            <a:gdLst/>
            <a:ahLst/>
            <a:cxnLst/>
            <a:rect r="r" b="b" t="t" l="l"/>
            <a:pathLst>
              <a:path h="4114800" w="2248411">
                <a:moveTo>
                  <a:pt x="0" y="0"/>
                </a:moveTo>
                <a:lnTo>
                  <a:pt x="2248411" y="0"/>
                </a:lnTo>
                <a:lnTo>
                  <a:pt x="22484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285148" y="76858"/>
            <a:ext cx="11610781" cy="3838208"/>
            <a:chOff x="0" y="0"/>
            <a:chExt cx="15481042" cy="511761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52400"/>
              <a:ext cx="15481042" cy="4345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06"/>
                </a:lnSpc>
              </a:pPr>
              <a:r>
                <a:rPr lang="en-US" sz="8390">
                  <a:solidFill>
                    <a:srgbClr val="000000"/>
                  </a:solidFill>
                  <a:latin typeface="Chewy"/>
                  <a:ea typeface="Chewy"/>
                  <a:cs typeface="Chewy"/>
                  <a:sym typeface="Chewy"/>
                </a:rPr>
                <a:t>RoleBook: </a:t>
              </a:r>
            </a:p>
            <a:p>
              <a:pPr algn="ctr">
                <a:lnSpc>
                  <a:spcPts val="8306"/>
                </a:lnSpc>
              </a:pPr>
              <a:r>
                <a:rPr lang="en-US" sz="8390">
                  <a:solidFill>
                    <a:srgbClr val="000000"/>
                  </a:solidFill>
                  <a:latin typeface="Chewy"/>
                  <a:ea typeface="Chewy"/>
                  <a:cs typeface="Chewy"/>
                  <a:sym typeface="Chewy"/>
                </a:rPr>
                <a:t>Empowering Teachers and Students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725987"/>
              <a:ext cx="15481042" cy="391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98260" y="3407442"/>
            <a:ext cx="5087783" cy="3461916"/>
            <a:chOff x="0" y="0"/>
            <a:chExt cx="6783710" cy="461588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52400"/>
              <a:ext cx="6783710" cy="1179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4"/>
                </a:lnSpc>
              </a:pPr>
              <a:r>
                <a:rPr lang="en-US" b="true" sz="6563" spc="-164">
                  <a:solidFill>
                    <a:srgbClr val="8B61C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Our goal: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266443"/>
              <a:ext cx="6783710" cy="3349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18"/>
                </a:lnSpc>
              </a:pPr>
              <a:r>
                <a:rPr lang="en-US" sz="2561" spc="20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 CREATE A SEAMLESS PLATFORM THAT ENHANCES CLASSROOM EFFICIENCY AND TRANSPARENCY FOR BOTH TEACHERS AND STUDENTS.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724242" y="3531267"/>
            <a:ext cx="5676581" cy="121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b="true" sz="4935" spc="-123">
                <a:solidFill>
                  <a:srgbClr val="8B61C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We Achieve It: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24242" y="4688885"/>
            <a:ext cx="5676581" cy="456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5933" indent="-207966" lvl="1">
              <a:lnSpc>
                <a:spcPts val="2119"/>
              </a:lnSpc>
              <a:buFont typeface="Arial"/>
              <a:buChar char="•"/>
            </a:pPr>
            <a:r>
              <a:rPr lang="en-US" sz="1926" spc="15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STREAMLINED MANAGEMENT: SIMPLIFIED TOOLS FOR TRACKING ATTENDANCE, ASSIGNMENTS, AND GRADES.</a:t>
            </a:r>
          </a:p>
          <a:p>
            <a:pPr algn="ctr" marL="415933" indent="-207966" lvl="1">
              <a:lnSpc>
                <a:spcPts val="2119"/>
              </a:lnSpc>
              <a:buFont typeface="Arial"/>
              <a:buChar char="•"/>
            </a:pPr>
            <a:r>
              <a:rPr lang="en-US" sz="1926" spc="15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ENHANCED STUDENT ENGAGEMENT: FEATURES LIKE CUSTOMIZED REPORTS AND DETAILED PERFORMANCE INSIGHTS.</a:t>
            </a:r>
          </a:p>
          <a:p>
            <a:pPr algn="ctr" marL="415933" indent="-207966" lvl="1">
              <a:lnSpc>
                <a:spcPts val="2119"/>
              </a:lnSpc>
              <a:buFont typeface="Arial"/>
              <a:buChar char="•"/>
            </a:pPr>
            <a:r>
              <a:rPr lang="en-US" sz="1926" spc="15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INTEGRITY: CLEAR SEPARATION OF TEACHER AND STUDENT VIEWS, ENSURING SECURITY AND ACCURACY.</a:t>
            </a:r>
          </a:p>
          <a:p>
            <a:pPr algn="ctr" marL="415933" indent="-207966" lvl="1">
              <a:lnSpc>
                <a:spcPts val="2119"/>
              </a:lnSpc>
              <a:buFont typeface="Arial"/>
              <a:buChar char="•"/>
            </a:pPr>
            <a:r>
              <a:rPr lang="en-US" sz="1926" spc="15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FLEXIBILITY: WEIGHTED GRADING, BEHAVIOR TRACKING, AND ATTENDANCE INTEGRATION TO MEET DIVERSE CLASSROOM NEEDS.</a:t>
            </a:r>
          </a:p>
          <a:p>
            <a:pPr algn="ctr">
              <a:lnSpc>
                <a:spcPts val="211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8772">
            <a:off x="13939002" y="5417051"/>
            <a:ext cx="4810180" cy="5499333"/>
          </a:xfrm>
          <a:custGeom>
            <a:avLst/>
            <a:gdLst/>
            <a:ahLst/>
            <a:cxnLst/>
            <a:rect r="r" b="b" t="t" l="l"/>
            <a:pathLst>
              <a:path h="5499333" w="4810180">
                <a:moveTo>
                  <a:pt x="0" y="0"/>
                </a:moveTo>
                <a:lnTo>
                  <a:pt x="4810179" y="0"/>
                </a:lnTo>
                <a:lnTo>
                  <a:pt x="4810179" y="5499333"/>
                </a:lnTo>
                <a:lnTo>
                  <a:pt x="0" y="5499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46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38935" y="885521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80"/>
                </a:lnTo>
                <a:lnTo>
                  <a:pt x="0" y="28635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2" id="12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56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51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344092" y="2576219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2"/>
                </a:lnTo>
                <a:lnTo>
                  <a:pt x="0" y="357554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65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39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959325" y="8337684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322512">
            <a:off x="14475427" y="8020004"/>
            <a:ext cx="2248411" cy="4114800"/>
          </a:xfrm>
          <a:custGeom>
            <a:avLst/>
            <a:gdLst/>
            <a:ahLst/>
            <a:cxnLst/>
            <a:rect r="r" b="b" t="t" l="l"/>
            <a:pathLst>
              <a:path h="4114800" w="2248411">
                <a:moveTo>
                  <a:pt x="0" y="0"/>
                </a:moveTo>
                <a:lnTo>
                  <a:pt x="2248411" y="0"/>
                </a:lnTo>
                <a:lnTo>
                  <a:pt x="22484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285148" y="1126695"/>
            <a:ext cx="11610781" cy="1738535"/>
            <a:chOff x="0" y="0"/>
            <a:chExt cx="15481042" cy="231804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52400"/>
              <a:ext cx="15481042" cy="1545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06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926424"/>
              <a:ext cx="15481042" cy="391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089941" y="1668469"/>
            <a:ext cx="9445022" cy="3364695"/>
            <a:chOff x="0" y="0"/>
            <a:chExt cx="12593363" cy="448626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80975"/>
              <a:ext cx="12593363" cy="3557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23"/>
                </a:lnSpc>
              </a:pPr>
              <a:r>
                <a:rPr lang="en-US" sz="10125">
                  <a:solidFill>
                    <a:srgbClr val="000000"/>
                  </a:solidFill>
                  <a:latin typeface="Chewy"/>
                  <a:ea typeface="Chewy"/>
                  <a:cs typeface="Chewy"/>
                  <a:sym typeface="Chewy"/>
                </a:rPr>
                <a:t>Why the Name "RoleBook"?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4008105"/>
              <a:ext cx="12593363" cy="478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074835" y="4492818"/>
            <a:ext cx="9445022" cy="430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2200" spc="1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name "RoleBook" is a modern twist on the traditional rollbook, a tool teachers have used for decades to track grades and attendance.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b="true" sz="2200" spc="15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RoleBook </a:t>
            </a:r>
            <a:r>
              <a:rPr lang="en-US" sz="2200" spc="1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adds a new layer by adapting to the user's role: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</a:p>
          <a:p>
            <a:pPr algn="l" marL="474989" indent="-237495" lvl="1">
              <a:lnSpc>
                <a:spcPts val="2266"/>
              </a:lnSpc>
              <a:buFont typeface="Arial"/>
              <a:buChar char="•"/>
            </a:pPr>
            <a:r>
              <a:rPr lang="en-US" sz="2200" spc="1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Teacher View: Focused on managing the classroom, assignments, attendance, and student performance.</a:t>
            </a:r>
          </a:p>
          <a:p>
            <a:pPr algn="l">
              <a:lnSpc>
                <a:spcPts val="2266"/>
              </a:lnSpc>
            </a:pPr>
          </a:p>
          <a:p>
            <a:pPr algn="l" marL="474989" indent="-237495" lvl="1">
              <a:lnSpc>
                <a:spcPts val="2266"/>
              </a:lnSpc>
              <a:buFont typeface="Arial"/>
              <a:buChar char="•"/>
            </a:pPr>
            <a:r>
              <a:rPr lang="en-US" sz="2200" spc="1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 View: Offers students a personal portal to track their progress and attendance.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2200" spc="1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RoleBook is built to do more by combining the simplicity of rollbooks with enhanced functionality for different roles.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5239">
            <a:off x="4916774" y="851439"/>
            <a:ext cx="8089427" cy="9248398"/>
          </a:xfrm>
          <a:custGeom>
            <a:avLst/>
            <a:gdLst/>
            <a:ahLst/>
            <a:cxnLst/>
            <a:rect r="r" b="b" t="t" l="l"/>
            <a:pathLst>
              <a:path h="9248398" w="8089427">
                <a:moveTo>
                  <a:pt x="0" y="0"/>
                </a:moveTo>
                <a:lnTo>
                  <a:pt x="8089427" y="0"/>
                </a:lnTo>
                <a:lnTo>
                  <a:pt x="8089427" y="9248398"/>
                </a:lnTo>
                <a:lnTo>
                  <a:pt x="0" y="9248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38935" y="885521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80"/>
                </a:lnTo>
                <a:lnTo>
                  <a:pt x="0" y="28635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344092" y="2576219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2"/>
                </a:lnTo>
                <a:lnTo>
                  <a:pt x="0" y="357554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322512">
            <a:off x="14475427" y="8020004"/>
            <a:ext cx="2248411" cy="4114800"/>
          </a:xfrm>
          <a:custGeom>
            <a:avLst/>
            <a:gdLst/>
            <a:ahLst/>
            <a:cxnLst/>
            <a:rect r="r" b="b" t="t" l="l"/>
            <a:pathLst>
              <a:path h="4114800" w="2248411">
                <a:moveTo>
                  <a:pt x="0" y="0"/>
                </a:moveTo>
                <a:lnTo>
                  <a:pt x="2248411" y="0"/>
                </a:lnTo>
                <a:lnTo>
                  <a:pt x="22484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074318" y="5757790"/>
            <a:ext cx="4032440" cy="2224787"/>
            <a:chOff x="0" y="0"/>
            <a:chExt cx="5376587" cy="296638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33350"/>
              <a:ext cx="5376587" cy="1736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41"/>
                </a:lnSpc>
              </a:pPr>
              <a:r>
                <a:rPr lang="en-US" sz="5201" spc="-130">
                  <a:solidFill>
                    <a:srgbClr val="8B61C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Presented by: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821594"/>
              <a:ext cx="5376587" cy="1144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3"/>
                </a:lnSpc>
              </a:pPr>
              <a:r>
                <a:rPr lang="en-US" sz="2030" spc="16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MIRIAM BERG BRACHA DRILLICK, MINNIE EISENSTEIN, DINA SITTNER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157569" y="3844388"/>
            <a:ext cx="8488825" cy="128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b="true" sz="1011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1576593"/>
            <a:ext cx="784875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RoleBook?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417470" y="2103567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36429" y="3820683"/>
            <a:ext cx="7707571" cy="205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099" spc="12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oleBook is a </a:t>
            </a:r>
            <a:r>
              <a:rPr lang="en-US" b="true" sz="2099" spc="125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classroom management software</a:t>
            </a:r>
            <a:r>
              <a:rPr lang="en-US" sz="2099" spc="125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designed to make teaching and learning more efficient and organized.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helps teachers with essential tasks like: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60498" y="5293728"/>
            <a:ext cx="7707571" cy="174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834"/>
              </a:lnSpc>
              <a:buFont typeface="Arial"/>
              <a:buChar char="•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Keeping track of grades and assignments.</a:t>
            </a:r>
          </a:p>
          <a:p>
            <a:pPr algn="l" marL="453388" indent="-226694" lvl="1">
              <a:lnSpc>
                <a:spcPts val="2834"/>
              </a:lnSpc>
              <a:buFont typeface="Arial"/>
              <a:buChar char="•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Recording and analyzing attendance.</a:t>
            </a:r>
          </a:p>
          <a:p>
            <a:pPr algn="l" marL="453388" indent="-226694" lvl="1">
              <a:lnSpc>
                <a:spcPts val="2834"/>
              </a:lnSpc>
              <a:buFont typeface="Arial"/>
              <a:buChar char="•"/>
            </a:pPr>
            <a:r>
              <a:rPr lang="en-US" sz="2099" spc="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Monitoring overall class and individual student performance.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04950" y="7205354"/>
            <a:ext cx="7707571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provides students with access to their own performance data, making it easy for them to stay informed about their grades, attendance, and feedback.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6132" y="8656320"/>
            <a:ext cx="7707571" cy="116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4"/>
              </a:lnSpc>
              <a:spcBef>
                <a:spcPct val="0"/>
              </a:spcBef>
            </a:pPr>
            <a:r>
              <a:rPr lang="en-US" sz="2299" spc="137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system is designed with user-friendly menus for seamless navigation and a professional yet approachable design.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3118971"/>
            <a:ext cx="7025086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Views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362" y="5627938"/>
            <a:ext cx="7025086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RoleBook serves a dual purpose; it enables teachers to record and track student performance while also allowing students to access their own academic records.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530036" y="287670"/>
            <a:ext cx="8552335" cy="3587028"/>
            <a:chOff x="0" y="0"/>
            <a:chExt cx="2862964" cy="12007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62964" cy="1200787"/>
            </a:xfrm>
            <a:custGeom>
              <a:avLst/>
              <a:gdLst/>
              <a:ahLst/>
              <a:cxnLst/>
              <a:rect r="r" b="b" t="t" l="l"/>
              <a:pathLst>
                <a:path h="1200787" w="2862964">
                  <a:moveTo>
                    <a:pt x="13579" y="0"/>
                  </a:moveTo>
                  <a:lnTo>
                    <a:pt x="2849386" y="0"/>
                  </a:lnTo>
                  <a:cubicBezTo>
                    <a:pt x="2852987" y="0"/>
                    <a:pt x="2856441" y="1431"/>
                    <a:pt x="2858987" y="3977"/>
                  </a:cubicBezTo>
                  <a:cubicBezTo>
                    <a:pt x="2861534" y="6524"/>
                    <a:pt x="2862964" y="9977"/>
                    <a:pt x="2862964" y="13579"/>
                  </a:cubicBezTo>
                  <a:lnTo>
                    <a:pt x="2862964" y="1187208"/>
                  </a:lnTo>
                  <a:cubicBezTo>
                    <a:pt x="2862964" y="1190810"/>
                    <a:pt x="2861534" y="1194263"/>
                    <a:pt x="2858987" y="1196810"/>
                  </a:cubicBezTo>
                  <a:cubicBezTo>
                    <a:pt x="2856441" y="1199356"/>
                    <a:pt x="2852987" y="1200787"/>
                    <a:pt x="2849386" y="1200787"/>
                  </a:cubicBezTo>
                  <a:lnTo>
                    <a:pt x="13579" y="1200787"/>
                  </a:lnTo>
                  <a:cubicBezTo>
                    <a:pt x="9977" y="1200787"/>
                    <a:pt x="6524" y="1199356"/>
                    <a:pt x="3977" y="1196810"/>
                  </a:cubicBezTo>
                  <a:cubicBezTo>
                    <a:pt x="1431" y="1194263"/>
                    <a:pt x="0" y="1190810"/>
                    <a:pt x="0" y="1187208"/>
                  </a:cubicBezTo>
                  <a:lnTo>
                    <a:pt x="0" y="13579"/>
                  </a:lnTo>
                  <a:cubicBezTo>
                    <a:pt x="0" y="9977"/>
                    <a:pt x="1431" y="6524"/>
                    <a:pt x="3977" y="3977"/>
                  </a:cubicBezTo>
                  <a:cubicBezTo>
                    <a:pt x="6524" y="1431"/>
                    <a:pt x="9977" y="0"/>
                    <a:pt x="13579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2862964" cy="1115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739366" y="736845"/>
            <a:ext cx="2387030" cy="130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0"/>
              </a:lnSpc>
            </a:pPr>
            <a:r>
              <a:rPr lang="en-US" sz="5229" spc="-42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Teacher 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530036" y="4910528"/>
            <a:ext cx="8729264" cy="4347772"/>
            <a:chOff x="0" y="0"/>
            <a:chExt cx="2922193" cy="14554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22193" cy="1455452"/>
            </a:xfrm>
            <a:custGeom>
              <a:avLst/>
              <a:gdLst/>
              <a:ahLst/>
              <a:cxnLst/>
              <a:rect r="r" b="b" t="t" l="l"/>
              <a:pathLst>
                <a:path h="1455452" w="2922193">
                  <a:moveTo>
                    <a:pt x="13303" y="0"/>
                  </a:moveTo>
                  <a:lnTo>
                    <a:pt x="2908889" y="0"/>
                  </a:lnTo>
                  <a:cubicBezTo>
                    <a:pt x="2912418" y="0"/>
                    <a:pt x="2915801" y="1402"/>
                    <a:pt x="2918296" y="3896"/>
                  </a:cubicBezTo>
                  <a:cubicBezTo>
                    <a:pt x="2920791" y="6391"/>
                    <a:pt x="2922193" y="9775"/>
                    <a:pt x="2922193" y="13303"/>
                  </a:cubicBezTo>
                  <a:lnTo>
                    <a:pt x="2922193" y="1442149"/>
                  </a:lnTo>
                  <a:cubicBezTo>
                    <a:pt x="2922193" y="1449496"/>
                    <a:pt x="2916237" y="1455452"/>
                    <a:pt x="2908889" y="1455452"/>
                  </a:cubicBezTo>
                  <a:lnTo>
                    <a:pt x="13303" y="1455452"/>
                  </a:lnTo>
                  <a:cubicBezTo>
                    <a:pt x="5956" y="1455452"/>
                    <a:pt x="0" y="1449496"/>
                    <a:pt x="0" y="1442149"/>
                  </a:cubicBezTo>
                  <a:lnTo>
                    <a:pt x="0" y="13303"/>
                  </a:lnTo>
                  <a:cubicBezTo>
                    <a:pt x="0" y="5956"/>
                    <a:pt x="5956" y="0"/>
                    <a:pt x="13303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2922193" cy="136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634591" y="5096111"/>
            <a:ext cx="2727323" cy="123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6"/>
              </a:lnSpc>
            </a:pPr>
            <a:r>
              <a:rPr lang="en-US" sz="4996" spc="-40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 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88239" y="625304"/>
            <a:ext cx="5864938" cy="3032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9016" indent="-214508" lvl="1">
              <a:lnSpc>
                <a:spcPts val="2682"/>
              </a:lnSpc>
              <a:spcBef>
                <a:spcPct val="0"/>
              </a:spcBef>
              <a:buFont typeface="Arial"/>
              <a:buChar char="•"/>
            </a:pPr>
            <a:r>
              <a:rPr lang="en-US" sz="1987" spc="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</a:t>
            </a:r>
            <a:r>
              <a:rPr lang="en-US" sz="1987" spc="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udent management: Add, remove, and update student records.</a:t>
            </a:r>
          </a:p>
          <a:p>
            <a:pPr algn="just" marL="429016" indent="-214508" lvl="1">
              <a:lnSpc>
                <a:spcPts val="2682"/>
              </a:lnSpc>
              <a:spcBef>
                <a:spcPct val="0"/>
              </a:spcBef>
              <a:buFont typeface="Arial"/>
              <a:buChar char="•"/>
            </a:pPr>
            <a:r>
              <a:rPr lang="en-US" sz="1987" spc="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Assignment management: Create, grade, and analyze assignments.</a:t>
            </a:r>
          </a:p>
          <a:p>
            <a:pPr algn="just" marL="429016" indent="-214508" lvl="1">
              <a:lnSpc>
                <a:spcPts val="2682"/>
              </a:lnSpc>
              <a:spcBef>
                <a:spcPct val="0"/>
              </a:spcBef>
              <a:buFont typeface="Arial"/>
              <a:buChar char="•"/>
            </a:pPr>
            <a:r>
              <a:rPr lang="en-US" sz="1987" spc="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Attendance tracking: Record and analyze attendance.</a:t>
            </a:r>
          </a:p>
          <a:p>
            <a:pPr algn="just" marL="429016" indent="-214508" lvl="1">
              <a:lnSpc>
                <a:spcPts val="2682"/>
              </a:lnSpc>
              <a:spcBef>
                <a:spcPct val="0"/>
              </a:spcBef>
              <a:buFont typeface="Arial"/>
              <a:buChar char="•"/>
            </a:pPr>
            <a:r>
              <a:rPr lang="en-US" sz="1987" spc="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Performance insights: Identify top/weakest students and overall class performance.</a:t>
            </a:r>
          </a:p>
          <a:p>
            <a:pPr algn="just" marL="0" indent="0" lvl="0">
              <a:lnSpc>
                <a:spcPts val="268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727546" y="5114925"/>
            <a:ext cx="6125631" cy="397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6736" indent="-168368" lvl="1">
              <a:lnSpc>
                <a:spcPts val="2105"/>
              </a:lnSpc>
              <a:spcBef>
                <a:spcPct val="0"/>
              </a:spcBef>
              <a:buFont typeface="Arial"/>
              <a:buChar char="•"/>
            </a:pPr>
            <a:r>
              <a:rPr lang="en-US" sz="1559" spc="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View G</a:t>
            </a:r>
            <a:r>
              <a:rPr lang="en-US" sz="1559" spc="2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rades: Access marks for all assignments and exams, organized by type (Quiz, Test, Essay, etc.).</a:t>
            </a:r>
          </a:p>
          <a:p>
            <a:pPr algn="just" marL="336736" indent="-168368" lvl="1">
              <a:lnSpc>
                <a:spcPts val="2105"/>
              </a:lnSpc>
              <a:spcBef>
                <a:spcPct val="0"/>
              </a:spcBef>
              <a:buFont typeface="Arial"/>
              <a:buChar char="•"/>
            </a:pPr>
            <a:r>
              <a:rPr lang="en-US" sz="1559" spc="2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See Attendance: Check attendance records, including dates of absence and whether they were excused or unexcused.</a:t>
            </a:r>
          </a:p>
          <a:p>
            <a:pPr algn="just" marL="336736" indent="-168368" lvl="1">
              <a:lnSpc>
                <a:spcPts val="2105"/>
              </a:lnSpc>
              <a:spcBef>
                <a:spcPct val="0"/>
              </a:spcBef>
              <a:buFont typeface="Arial"/>
              <a:buChar char="•"/>
            </a:pPr>
            <a:r>
              <a:rPr lang="en-US" sz="1559" spc="2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Monitor Performance: View top marks, lowest marks, and their overall grade average.</a:t>
            </a:r>
          </a:p>
          <a:p>
            <a:pPr algn="just" marL="336736" indent="-168368" lvl="1">
              <a:lnSpc>
                <a:spcPts val="2105"/>
              </a:lnSpc>
              <a:spcBef>
                <a:spcPct val="0"/>
              </a:spcBef>
              <a:buFont typeface="Arial"/>
              <a:buChar char="•"/>
            </a:pPr>
            <a:r>
              <a:rPr lang="en-US" sz="1559" spc="2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Access Feedback: Read comments left by the teacher about their work or behavior.</a:t>
            </a:r>
          </a:p>
          <a:p>
            <a:pPr algn="just" marL="336736" indent="-168368" lvl="1">
              <a:lnSpc>
                <a:spcPts val="2105"/>
              </a:lnSpc>
              <a:spcBef>
                <a:spcPct val="0"/>
              </a:spcBef>
              <a:buFont typeface="Arial"/>
              <a:buChar char="•"/>
            </a:pPr>
            <a:r>
              <a:rPr lang="en-US" sz="1559" spc="2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Customized Reports: Generate detailed performance reports (e.g., by subject or assignment type).</a:t>
            </a:r>
          </a:p>
          <a:p>
            <a:pPr algn="just" marL="336736" indent="-168368" lvl="1">
              <a:lnSpc>
                <a:spcPts val="2105"/>
              </a:lnSpc>
              <a:spcBef>
                <a:spcPct val="0"/>
              </a:spcBef>
              <a:buFont typeface="Arial"/>
              <a:buChar char="•"/>
            </a:pPr>
            <a:r>
              <a:rPr lang="en-US" sz="1559" spc="2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Grading Structure: Understand how different assignment types and attendance contribute to their final grade.</a:t>
            </a:r>
          </a:p>
          <a:p>
            <a:pPr algn="just" marL="336736" indent="-168368" lvl="1">
              <a:lnSpc>
                <a:spcPts val="2105"/>
              </a:lnSpc>
              <a:spcBef>
                <a:spcPct val="0"/>
              </a:spcBef>
              <a:buFont typeface="Arial"/>
              <a:buChar char="•"/>
            </a:pPr>
            <a:r>
              <a:rPr lang="en-US" sz="1559" spc="2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Change Password: Maintain account security with the option to update their password.</a:t>
            </a:r>
          </a:p>
          <a:p>
            <a:pPr algn="just" marL="0" indent="0" lvl="0">
              <a:lnSpc>
                <a:spcPts val="2105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09484" y="281528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33763" y="162924"/>
            <a:ext cx="3443268" cy="3474857"/>
          </a:xfrm>
          <a:custGeom>
            <a:avLst/>
            <a:gdLst/>
            <a:ahLst/>
            <a:cxnLst/>
            <a:rect r="r" b="b" t="t" l="l"/>
            <a:pathLst>
              <a:path h="3474857" w="3443268">
                <a:moveTo>
                  <a:pt x="0" y="0"/>
                </a:moveTo>
                <a:lnTo>
                  <a:pt x="3443267" y="0"/>
                </a:lnTo>
                <a:lnTo>
                  <a:pt x="3443267" y="3474857"/>
                </a:lnTo>
                <a:lnTo>
                  <a:pt x="0" y="347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504950" y="1793268"/>
            <a:ext cx="7835719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Managing Students Made Easy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5486580"/>
            <a:ext cx="770757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dd new students with automatically generated unique IDs and passwords.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 students from the class list.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View all students, including their averages, top marks, and comments.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09484" y="281528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33763" y="162924"/>
            <a:ext cx="3443268" cy="3474857"/>
          </a:xfrm>
          <a:custGeom>
            <a:avLst/>
            <a:gdLst/>
            <a:ahLst/>
            <a:cxnLst/>
            <a:rect r="r" b="b" t="t" l="l"/>
            <a:pathLst>
              <a:path h="3474857" w="3443268">
                <a:moveTo>
                  <a:pt x="0" y="0"/>
                </a:moveTo>
                <a:lnTo>
                  <a:pt x="3443267" y="0"/>
                </a:lnTo>
                <a:lnTo>
                  <a:pt x="3443267" y="3474857"/>
                </a:lnTo>
                <a:lnTo>
                  <a:pt x="0" y="347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504950" y="1793268"/>
            <a:ext cx="9005429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Comprehensive Assignment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5486580"/>
            <a:ext cx="7707571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 new assignments with types like Quiz, Test, Homework, and Attendance.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Assign and adjust weights to ensure they total 100%.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Record, view, and change marks for students.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Analyze assignment data with averages and mode calculation.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33763" y="162924"/>
            <a:ext cx="3443268" cy="3474857"/>
          </a:xfrm>
          <a:custGeom>
            <a:avLst/>
            <a:gdLst/>
            <a:ahLst/>
            <a:cxnLst/>
            <a:rect r="r" b="b" t="t" l="l"/>
            <a:pathLst>
              <a:path h="3474857" w="3443268">
                <a:moveTo>
                  <a:pt x="0" y="0"/>
                </a:moveTo>
                <a:lnTo>
                  <a:pt x="3443267" y="0"/>
                </a:lnTo>
                <a:lnTo>
                  <a:pt x="3443267" y="3474857"/>
                </a:lnTo>
                <a:lnTo>
                  <a:pt x="0" y="3474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81297" y="2374822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2345718"/>
            <a:ext cx="7835719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Attendance Made Simple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5486580"/>
            <a:ext cx="770757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 attendance for all students on a specific date.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Track individual student attendance records.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Excuse absences dynamically.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Calculate attendance grades as part of the weighted grading system.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33763" y="162924"/>
            <a:ext cx="3443268" cy="3474857"/>
          </a:xfrm>
          <a:custGeom>
            <a:avLst/>
            <a:gdLst/>
            <a:ahLst/>
            <a:cxnLst/>
            <a:rect r="r" b="b" t="t" l="l"/>
            <a:pathLst>
              <a:path h="3474857" w="3443268">
                <a:moveTo>
                  <a:pt x="0" y="0"/>
                </a:moveTo>
                <a:lnTo>
                  <a:pt x="3443267" y="0"/>
                </a:lnTo>
                <a:lnTo>
                  <a:pt x="3443267" y="3474857"/>
                </a:lnTo>
                <a:lnTo>
                  <a:pt x="0" y="3474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277334" y="204540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69296" y="2045403"/>
            <a:ext cx="2031753" cy="2031753"/>
          </a:xfrm>
          <a:custGeom>
            <a:avLst/>
            <a:gdLst/>
            <a:ahLst/>
            <a:cxnLst/>
            <a:rect r="r" b="b" t="t" l="l"/>
            <a:pathLst>
              <a:path h="2031753" w="2031753">
                <a:moveTo>
                  <a:pt x="0" y="0"/>
                </a:moveTo>
                <a:lnTo>
                  <a:pt x="2031753" y="0"/>
                </a:lnTo>
                <a:lnTo>
                  <a:pt x="2031753" y="2031753"/>
                </a:lnTo>
                <a:lnTo>
                  <a:pt x="0" y="20317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84021" y="6124045"/>
            <a:ext cx="1929678" cy="1371826"/>
          </a:xfrm>
          <a:custGeom>
            <a:avLst/>
            <a:gdLst/>
            <a:ahLst/>
            <a:cxnLst/>
            <a:rect r="r" b="b" t="t" l="l"/>
            <a:pathLst>
              <a:path h="1371826" w="1929678">
                <a:moveTo>
                  <a:pt x="0" y="0"/>
                </a:moveTo>
                <a:lnTo>
                  <a:pt x="1929678" y="0"/>
                </a:lnTo>
                <a:lnTo>
                  <a:pt x="1929678" y="1371826"/>
                </a:lnTo>
                <a:lnTo>
                  <a:pt x="0" y="1371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22758">
            <a:off x="11767414" y="6207346"/>
            <a:ext cx="2279298" cy="936584"/>
          </a:xfrm>
          <a:custGeom>
            <a:avLst/>
            <a:gdLst/>
            <a:ahLst/>
            <a:cxnLst/>
            <a:rect r="r" b="b" t="t" l="l"/>
            <a:pathLst>
              <a:path h="936584" w="2279298">
                <a:moveTo>
                  <a:pt x="0" y="0"/>
                </a:moveTo>
                <a:lnTo>
                  <a:pt x="2279298" y="0"/>
                </a:lnTo>
                <a:lnTo>
                  <a:pt x="2279298" y="936584"/>
                </a:lnTo>
                <a:lnTo>
                  <a:pt x="0" y="936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950" y="1802793"/>
            <a:ext cx="7456083" cy="329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sz="878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Analyzing Class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4950" y="5486580"/>
            <a:ext cx="7707571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View class averages to track overall performance.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Identify top-performing and weakest students based on grades.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Track failing students for timely intervention.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33763" y="162924"/>
            <a:ext cx="3443268" cy="3474857"/>
          </a:xfrm>
          <a:custGeom>
            <a:avLst/>
            <a:gdLst/>
            <a:ahLst/>
            <a:cxnLst/>
            <a:rect r="r" b="b" t="t" l="l"/>
            <a:pathLst>
              <a:path h="3474857" w="3443268">
                <a:moveTo>
                  <a:pt x="0" y="0"/>
                </a:moveTo>
                <a:lnTo>
                  <a:pt x="3443267" y="0"/>
                </a:lnTo>
                <a:lnTo>
                  <a:pt x="3443267" y="3474857"/>
                </a:lnTo>
                <a:lnTo>
                  <a:pt x="0" y="3474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307688" y="1900352"/>
            <a:ext cx="5747708" cy="5808577"/>
          </a:xfrm>
          <a:custGeom>
            <a:avLst/>
            <a:gdLst/>
            <a:ahLst/>
            <a:cxnLst/>
            <a:rect r="r" b="b" t="t" l="l"/>
            <a:pathLst>
              <a:path h="5808577" w="5747708">
                <a:moveTo>
                  <a:pt x="0" y="0"/>
                </a:moveTo>
                <a:lnTo>
                  <a:pt x="5747709" y="0"/>
                </a:lnTo>
                <a:lnTo>
                  <a:pt x="5747709" y="5808577"/>
                </a:lnTo>
                <a:lnTo>
                  <a:pt x="0" y="5808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1" r="0" b="49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2342011"/>
            <a:ext cx="7456083" cy="221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sz="878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Empowering students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5486580"/>
            <a:ext cx="7707571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Students can view: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marks and lowest marks for assignments.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Attendance records and grading structure.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Customized teacher feedback and comments.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04950" y="4486275"/>
            <a:ext cx="770757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take charge of their academic journey by promoting awareness of their current grades.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33763" y="162924"/>
            <a:ext cx="3443268" cy="3474857"/>
          </a:xfrm>
          <a:custGeom>
            <a:avLst/>
            <a:gdLst/>
            <a:ahLst/>
            <a:cxnLst/>
            <a:rect r="r" b="b" t="t" l="l"/>
            <a:pathLst>
              <a:path h="3474857" w="3443268">
                <a:moveTo>
                  <a:pt x="0" y="0"/>
                </a:moveTo>
                <a:lnTo>
                  <a:pt x="3443267" y="0"/>
                </a:lnTo>
                <a:lnTo>
                  <a:pt x="3443267" y="3474857"/>
                </a:lnTo>
                <a:lnTo>
                  <a:pt x="0" y="3474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565274" y="2365992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4950" y="2342011"/>
            <a:ext cx="8000880" cy="221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sz="878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Transparency in Grading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4950" y="5486580"/>
            <a:ext cx="7707571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Students can view: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Students can view the grading structure: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Assignment types and weights (e.g., Quizzes: 10%, Tests: 20%, Attendance: 10%).</a:t>
            </a:r>
          </a:p>
          <a:p>
            <a:pPr algn="l" marL="431799" indent="-215899" lvl="1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Helps students understand how grades are calculated, and distribute their studying efforts apropiately.</a:t>
            </a:r>
          </a:p>
          <a:p>
            <a:pPr algn="l">
              <a:lnSpc>
                <a:spcPts val="2699"/>
              </a:lnSpc>
            </a:pP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04950" y="4486275"/>
            <a:ext cx="770757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take charge of their academic journey by promoting awareness of their current grades.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DAGayBWyIBY</dc:identifier>
  <dcterms:modified xsi:type="dcterms:W3CDTF">2011-08-01T06:04:30Z</dcterms:modified>
  <cp:revision>1</cp:revision>
  <dc:title>rollbook</dc:title>
</cp:coreProperties>
</file>